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8" r:id="rId2"/>
    <p:sldId id="277" r:id="rId3"/>
    <p:sldId id="256" r:id="rId4"/>
    <p:sldId id="259" r:id="rId5"/>
    <p:sldId id="267" r:id="rId6"/>
    <p:sldId id="268" r:id="rId7"/>
    <p:sldId id="269" r:id="rId8"/>
    <p:sldId id="261" r:id="rId9"/>
    <p:sldId id="270" r:id="rId10"/>
    <p:sldId id="275" r:id="rId11"/>
    <p:sldId id="273" r:id="rId12"/>
    <p:sldId id="271" r:id="rId13"/>
    <p:sldId id="276" r:id="rId14"/>
    <p:sldId id="279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39A"/>
    <a:srgbClr val="AB158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F73AA-FA9E-4658-B81E-4F93CDCC23FB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8E78D5-97F5-4F7A-8DC5-6C8724E0A8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8E78D5-97F5-4F7A-8DC5-6C8724E0A82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8CD2-4281-4BEF-8A5C-BD3288764FE6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A0DA-6546-48E3-A9F1-AF542FB09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8CD2-4281-4BEF-8A5C-BD3288764FE6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A0DA-6546-48E3-A9F1-AF542FB09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8CD2-4281-4BEF-8A5C-BD3288764FE6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A0DA-6546-48E3-A9F1-AF542FB09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8CD2-4281-4BEF-8A5C-BD3288764FE6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A0DA-6546-48E3-A9F1-AF542FB09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8CD2-4281-4BEF-8A5C-BD3288764FE6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A0DA-6546-48E3-A9F1-AF542FB09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8CD2-4281-4BEF-8A5C-BD3288764FE6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A0DA-6546-48E3-A9F1-AF542FB09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8CD2-4281-4BEF-8A5C-BD3288764FE6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A0DA-6546-48E3-A9F1-AF542FB09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8CD2-4281-4BEF-8A5C-BD3288764FE6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A0DA-6546-48E3-A9F1-AF542FB09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8CD2-4281-4BEF-8A5C-BD3288764FE6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A0DA-6546-48E3-A9F1-AF542FB09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8CD2-4281-4BEF-8A5C-BD3288764FE6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A0DA-6546-48E3-A9F1-AF542FB09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8CD2-4281-4BEF-8A5C-BD3288764FE6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A0DA-6546-48E3-A9F1-AF542FB09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88CD2-4281-4BEF-8A5C-BD3288764FE6}" type="datetimeFigureOut">
              <a:rPr lang="ru-RU" smtClean="0"/>
              <a:pPr/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BA0DA-6546-48E3-A9F1-AF542FB09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job.@yandex.ru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857224" y="285728"/>
            <a:ext cx="7572428" cy="22653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42"/>
              </a:avLst>
            </a:prstTxWarp>
          </a:bodyPr>
          <a:lstStyle/>
          <a:p>
            <a:pPr algn="ctr" rtl="0"/>
            <a:r>
              <a:rPr lang="en-US" sz="445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«Choosing a career. Getting a job. »</a:t>
            </a:r>
            <a:endParaRPr lang="ru-RU" sz="445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857752" y="3786190"/>
            <a:ext cx="4000528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Done by: Mishuk Olga, 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11 grade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r>
              <a:rPr lang="en-US" sz="2400" b="1" dirty="0"/>
              <a:t>“Gymnasium Choreography</a:t>
            </a:r>
            <a:r>
              <a:rPr lang="ru-RU" sz="2400" b="1" dirty="0"/>
              <a:t>"</a:t>
            </a:r>
            <a:endParaRPr lang="ru-RU" sz="2400" dirty="0" smtClean="0"/>
          </a:p>
          <a:p>
            <a:r>
              <a:rPr lang="en-US" sz="2400" b="1" dirty="0"/>
              <a:t> </a:t>
            </a:r>
            <a:endParaRPr lang="ru-RU" sz="2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596714a8d1527e336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43182"/>
            <a:ext cx="4143404" cy="27146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42852"/>
            <a:ext cx="6000792" cy="376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40" b="1" dirty="0" smtClean="0"/>
              <a:t> Psychological types </a:t>
            </a:r>
            <a:r>
              <a:rPr lang="en-US" sz="2240" b="1" dirty="0"/>
              <a:t>of </a:t>
            </a:r>
            <a:r>
              <a:rPr lang="en-US" sz="2240" b="1" dirty="0" smtClean="0"/>
              <a:t>professions</a:t>
            </a:r>
            <a:r>
              <a:rPr lang="en-US" sz="2240" dirty="0"/>
              <a:t/>
            </a:r>
            <a:br>
              <a:rPr lang="en-US" sz="2240" dirty="0"/>
            </a:br>
            <a:endParaRPr lang="en-US" sz="2400" dirty="0"/>
          </a:p>
          <a:p>
            <a:r>
              <a:rPr lang="en-US" sz="2400" dirty="0" smtClean="0"/>
              <a:t>1</a:t>
            </a:r>
            <a:r>
              <a:rPr lang="en-US" sz="2400" dirty="0"/>
              <a:t>. </a:t>
            </a:r>
            <a:r>
              <a:rPr lang="en-US" sz="2400" dirty="0" smtClean="0"/>
              <a:t>Type </a:t>
            </a:r>
            <a:r>
              <a:rPr lang="en-US" sz="2400" b="1" dirty="0" smtClean="0"/>
              <a:t>“man- a person</a:t>
            </a:r>
            <a:r>
              <a:rPr lang="en-US" sz="2400" b="1" dirty="0"/>
              <a:t>"</a:t>
            </a:r>
            <a:r>
              <a:rPr lang="en-US" sz="2400" dirty="0"/>
              <a:t> </a:t>
            </a:r>
            <a:br>
              <a:rPr lang="en-US" sz="2400" dirty="0"/>
            </a:br>
            <a:r>
              <a:rPr lang="en-US" sz="2400" dirty="0"/>
              <a:t>Professions of this type have high demands for such qualities as a worker's ability to establish and maintain business contacts, to understand the plight of people to influence others, to exercise restraint, calm and friendly, verbal ability. </a:t>
            </a:r>
            <a:br>
              <a:rPr lang="en-US" sz="2400" dirty="0"/>
            </a:br>
            <a:endParaRPr lang="ru-RU" sz="2400" dirty="0"/>
          </a:p>
        </p:txBody>
      </p:sp>
      <p:pic>
        <p:nvPicPr>
          <p:cNvPr id="3" name="Рисунок 2" descr="http://www.agtu.ru/images/ic/images/14.htm2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928670"/>
            <a:ext cx="200026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8596" y="3714752"/>
            <a:ext cx="55721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2. Type </a:t>
            </a:r>
            <a:r>
              <a:rPr lang="en-US" sz="2400" b="1" dirty="0" smtClean="0"/>
              <a:t>"man - a sign system"</a:t>
            </a:r>
            <a:r>
              <a:rPr lang="en-US" sz="2400" dirty="0" smtClean="0"/>
              <a:t> Occupations that require the type of person the ability to abstract thinking, operating numbers, lasting and stable focus attention, assiduity. </a:t>
            </a:r>
          </a:p>
        </p:txBody>
      </p:sp>
      <p:pic>
        <p:nvPicPr>
          <p:cNvPr id="5" name="Рисунок 4" descr="http://www.agtu.ru/images/ic/images/14.htm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500438"/>
            <a:ext cx="200026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685804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3. </a:t>
            </a:r>
            <a:r>
              <a:rPr lang="en-US" sz="2000" dirty="0"/>
              <a:t>T</a:t>
            </a:r>
            <a:r>
              <a:rPr lang="en-US" sz="2000" dirty="0" smtClean="0"/>
              <a:t>ype  </a:t>
            </a:r>
            <a:r>
              <a:rPr lang="en-US" sz="2000" b="1" dirty="0"/>
              <a:t>"man - an artistic image” </a:t>
            </a:r>
            <a:endParaRPr lang="en-US" sz="2000" b="1" dirty="0" smtClean="0"/>
          </a:p>
          <a:p>
            <a:r>
              <a:rPr lang="en-US" sz="2000" dirty="0" smtClean="0"/>
              <a:t> </a:t>
            </a:r>
            <a:r>
              <a:rPr lang="en-US" sz="2000" dirty="0"/>
              <a:t>T</a:t>
            </a:r>
            <a:r>
              <a:rPr lang="en-US" sz="2000" dirty="0" smtClean="0"/>
              <a:t>he </a:t>
            </a:r>
            <a:r>
              <a:rPr lang="en-US" sz="2400" dirty="0"/>
              <a:t>occupations</a:t>
            </a:r>
            <a:r>
              <a:rPr lang="en-US" sz="2000" dirty="0"/>
              <a:t> of this type requires the development of artistic taste, the high aesthetic sensitivity, rich and vivid imagination. </a:t>
            </a:r>
            <a:br>
              <a:rPr lang="en-US" sz="2000" dirty="0"/>
            </a:br>
            <a:r>
              <a:rPr lang="en-US" sz="2000" dirty="0"/>
              <a:t> </a:t>
            </a:r>
            <a:r>
              <a:rPr lang="en-US" sz="2000" dirty="0" smtClean="0"/>
              <a:t> </a:t>
            </a:r>
            <a:endParaRPr lang="ru-RU" sz="2200" dirty="0"/>
          </a:p>
        </p:txBody>
      </p:sp>
      <p:pic>
        <p:nvPicPr>
          <p:cNvPr id="4" name="Рисунок 3" descr="http://www.agtu.ru/images/ic/images/14.htm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142852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2071678"/>
            <a:ext cx="60007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4. Type </a:t>
            </a:r>
            <a:r>
              <a:rPr lang="en-US" sz="2000" b="1" dirty="0" smtClean="0"/>
              <a:t>"man-technique"</a:t>
            </a:r>
            <a:r>
              <a:rPr lang="en-US" sz="2000" dirty="0" smtClean="0"/>
              <a:t> </a:t>
            </a:r>
            <a:br>
              <a:rPr lang="en-US" sz="2000" dirty="0" smtClean="0"/>
            </a:br>
            <a:r>
              <a:rPr lang="en-US" sz="2000" dirty="0" smtClean="0"/>
              <a:t>These types of jobs require an employee to a high level of visual-figurative thinking, special</a:t>
            </a:r>
            <a:r>
              <a:rPr lang="ru-RU" sz="2000" dirty="0" smtClean="0"/>
              <a:t> </a:t>
            </a:r>
            <a:r>
              <a:rPr lang="en-US" sz="2000" dirty="0" smtClean="0"/>
              <a:t>concept, technical knowledge and acumen, good motor skills, dexterity. </a:t>
            </a:r>
            <a:br>
              <a:rPr lang="en-US" sz="2000" dirty="0" smtClean="0"/>
            </a:b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857628"/>
            <a:ext cx="57150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5. Type  </a:t>
            </a:r>
            <a:r>
              <a:rPr lang="en-US" sz="2000" b="1" dirty="0" smtClean="0"/>
              <a:t>"man-nature”</a:t>
            </a:r>
            <a:r>
              <a:rPr lang="en-US" sz="2000" dirty="0" smtClean="0"/>
              <a:t> </a:t>
            </a:r>
            <a:br>
              <a:rPr lang="en-US" sz="2000" dirty="0" smtClean="0"/>
            </a:br>
            <a:r>
              <a:rPr lang="en-US" sz="2000" dirty="0" smtClean="0"/>
              <a:t>This type of profession requires a man of good observation, the ability to orient themselves in terms of unpredictability and the delayed results, change the target depending on conditions, endurance and patience to a lack of comfort</a:t>
            </a:r>
            <a:endParaRPr lang="ru-RU" sz="2000" dirty="0"/>
          </a:p>
        </p:txBody>
      </p:sp>
      <p:pic>
        <p:nvPicPr>
          <p:cNvPr id="7" name="Рисунок 6" descr="http://www.agtu.ru/images/ic/images/14.htm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2285992"/>
            <a:ext cx="164304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agtu.ru/images/ic/images/14.htm2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4214818"/>
            <a:ext cx="185735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14356"/>
            <a:ext cx="81439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>
                <a:ln w="10541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How to choose a profession? </a:t>
            </a:r>
            <a:r>
              <a:rPr lang="en-US" sz="3200" b="1" dirty="0">
                <a:ln w="10541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en-US" sz="3200" b="1" dirty="0">
                <a:ln w="10541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• </a:t>
            </a:r>
            <a:r>
              <a:rPr lang="en-US" sz="3200" b="1" i="1" dirty="0">
                <a:ln>
                  <a:solidFill>
                    <a:srgbClr val="FF0000"/>
                  </a:solidFill>
                </a:ln>
              </a:rPr>
              <a:t>WANT</a:t>
            </a:r>
            <a:r>
              <a:rPr lang="en-US" sz="3200" b="1" dirty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3200" dirty="0"/>
              <a:t>- interests, inclinations of the child, the desire to engage in his business interest; </a:t>
            </a:r>
            <a:br>
              <a:rPr lang="en-US" sz="3200" dirty="0"/>
            </a:br>
            <a:r>
              <a:rPr lang="en-US" sz="3200" dirty="0"/>
              <a:t>• </a:t>
            </a:r>
            <a:r>
              <a:rPr lang="en-US" sz="3200" b="1" i="1" dirty="0">
                <a:ln>
                  <a:solidFill>
                    <a:srgbClr val="FF0000"/>
                  </a:solidFill>
                </a:ln>
              </a:rPr>
              <a:t>CAN</a:t>
            </a:r>
            <a:r>
              <a:rPr lang="en-US" sz="3200" b="1" dirty="0"/>
              <a:t> -</a:t>
            </a:r>
            <a:r>
              <a:rPr lang="en-US" sz="3200" dirty="0"/>
              <a:t> the level of </a:t>
            </a:r>
            <a:r>
              <a:rPr lang="en-US" sz="3200" dirty="0" smtClean="0"/>
              <a:t>readiness</a:t>
            </a:r>
            <a:r>
              <a:rPr lang="en-US" sz="3200" dirty="0"/>
              <a:t>, knowledge, </a:t>
            </a:r>
            <a:r>
              <a:rPr lang="en-US" sz="3200" dirty="0" smtClean="0"/>
              <a:t>ability </a:t>
            </a:r>
            <a:r>
              <a:rPr lang="en-US" sz="3200" dirty="0"/>
              <a:t>of talent for the selected activity; </a:t>
            </a:r>
            <a:br>
              <a:rPr lang="en-US" sz="3200" dirty="0"/>
            </a:br>
            <a:r>
              <a:rPr lang="en-US" sz="3200" dirty="0"/>
              <a:t>• </a:t>
            </a:r>
            <a:r>
              <a:rPr lang="en-US" sz="3200" b="1" i="1" dirty="0">
                <a:ln>
                  <a:solidFill>
                    <a:srgbClr val="FF0000"/>
                  </a:solidFill>
                </a:ln>
              </a:rPr>
              <a:t>MUST</a:t>
            </a:r>
            <a:r>
              <a:rPr lang="en-US" sz="3200" b="1" dirty="0"/>
              <a:t> </a:t>
            </a:r>
            <a:r>
              <a:rPr lang="en-US" sz="3200" dirty="0"/>
              <a:t>- the demand </a:t>
            </a:r>
            <a:r>
              <a:rPr lang="en-US" sz="3200" dirty="0" smtClean="0"/>
              <a:t>of </a:t>
            </a:r>
            <a:r>
              <a:rPr lang="en-US" sz="3200" dirty="0"/>
              <a:t>the profession, the need </a:t>
            </a:r>
            <a:r>
              <a:rPr lang="en-US" sz="3200" dirty="0" smtClean="0"/>
              <a:t>of the </a:t>
            </a:r>
            <a:r>
              <a:rPr lang="en-US" sz="3200" dirty="0"/>
              <a:t>company. </a:t>
            </a:r>
            <a:br>
              <a:rPr lang="en-US" sz="3200" dirty="0"/>
            </a:br>
            <a:endParaRPr lang="ru-RU" sz="3200" dirty="0"/>
          </a:p>
        </p:txBody>
      </p:sp>
      <p:pic>
        <p:nvPicPr>
          <p:cNvPr id="3" name="Рисунок 9" descr="6048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572008"/>
            <a:ext cx="2714644" cy="1904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571472" y="214290"/>
            <a:ext cx="8143932" cy="6000768"/>
          </a:xfrm>
          <a:prstGeom prst="cloudCallout">
            <a:avLst>
              <a:gd name="adj1" fmla="val -42494"/>
              <a:gd name="adj2" fmla="val 55969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sz="2800" b="1" i="1" dirty="0" smtClean="0">
                <a:solidFill>
                  <a:schemeClr val="tx1"/>
                </a:solidFill>
              </a:rPr>
              <a:t>In that case, if I combine the </a:t>
            </a:r>
            <a:r>
              <a:rPr lang="en-US" sz="2800" b="1" i="1" dirty="0" smtClean="0">
                <a:solidFill>
                  <a:srgbClr val="FF0000"/>
                </a:solidFill>
              </a:rPr>
              <a:t>"I                  want", “I can" and “I must"</a:t>
            </a:r>
            <a:r>
              <a:rPr lang="en-US" sz="2800" b="1" i="1" dirty="0" smtClean="0">
                <a:solidFill>
                  <a:schemeClr val="tx1"/>
                </a:solidFill>
              </a:rPr>
              <a:t> my career choice will be successful. In other words, my task is to find a profession which: </a:t>
            </a:r>
          </a:p>
          <a:p>
            <a:pPr>
              <a:buFont typeface="Arial" pitchFamily="34" charset="0"/>
              <a:buChar char="•"/>
            </a:pPr>
            <a:r>
              <a:rPr lang="en-US" sz="2800" b="1" i="1" dirty="0" smtClean="0">
                <a:solidFill>
                  <a:schemeClr val="tx1"/>
                </a:solidFill>
              </a:rPr>
              <a:t>Interesting and attractive to me,</a:t>
            </a:r>
          </a:p>
          <a:p>
            <a:pPr>
              <a:buFont typeface="Arial" pitchFamily="34" charset="0"/>
              <a:buChar char="•"/>
            </a:pPr>
            <a:r>
              <a:rPr lang="en-US" sz="2800" b="1" i="1" dirty="0" smtClean="0">
                <a:solidFill>
                  <a:schemeClr val="tx1"/>
                </a:solidFill>
              </a:rPr>
              <a:t>Matches my abilities, </a:t>
            </a:r>
          </a:p>
          <a:p>
            <a:pPr>
              <a:buFont typeface="Arial" pitchFamily="34" charset="0"/>
              <a:buChar char="•"/>
            </a:pPr>
            <a:r>
              <a:rPr lang="en-US" sz="2800" b="1" i="1" dirty="0" smtClean="0">
                <a:solidFill>
                  <a:schemeClr val="tx1"/>
                </a:solidFill>
              </a:rPr>
              <a:t>Demand on the labor market.</a:t>
            </a:r>
            <a:r>
              <a:rPr lang="ru-RU" sz="2800" b="1" i="1" dirty="0" smtClean="0">
                <a:solidFill>
                  <a:schemeClr val="tx1"/>
                </a:solidFill>
              </a:rPr>
              <a:t>    </a:t>
            </a:r>
          </a:p>
          <a:p>
            <a:endParaRPr lang="en-US" sz="2800" b="1" i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857232"/>
            <a:ext cx="7286612" cy="501675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LITERATURE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American Reader / Ed. by </a:t>
            </a:r>
            <a:r>
              <a:rPr kumimoji="0" lang="en-US" sz="160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M.Thomas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Washington, 1989 Baskin M. "Working World" / Lois Wasserman Morton, N.Y., 1986 </a:t>
            </a:r>
            <a:endParaRPr kumimoji="0" lang="ru-RU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Bidwell G. "The British Scene"/ Warszawa, 1956 Broughton G. "Success with English"/ Warsaw Case D., Snow P. "Take a Break." English by Radio and Television London, the British Broadcasting Corporation, 1976 Conversational Formulas. </a:t>
            </a:r>
            <a:r>
              <a:rPr kumimoji="0" lang="ru-RU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"</a:t>
            </a:r>
            <a:r>
              <a:rPr kumimoji="0" lang="ru-RU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Просвещение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",  </a:t>
            </a:r>
            <a:endParaRPr kumimoji="0" lang="ru-RU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Dobinson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H. M. "Basic Skills You Need"/ Nelson and Son Ltd, UK, </a:t>
            </a:r>
            <a:endParaRPr kumimoji="0" lang="ru-RU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Diment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A.L. "Brush Up Your Talk"/M., "</a:t>
            </a:r>
            <a:r>
              <a:rPr kumimoji="0" lang="ru-RU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Просвещение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", </a:t>
            </a:r>
            <a:endParaRPr kumimoji="0" lang="ru-RU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C.E., Kaufmann W. "English Commercial Practice and Correspondence "/Longman Group Ltd, London, </a:t>
            </a:r>
            <a:endParaRPr kumimoji="0" lang="ru-RU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Matyushkina-Guerke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L, </a:t>
            </a:r>
            <a:r>
              <a:rPr kumimoji="0" lang="en-US" sz="160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Kuzmichyova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N 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"An Advanced Book for Aural/Oral Work"/ Moscow, </a:t>
            </a:r>
            <a:endParaRPr kumimoji="0" lang="ru-RU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Plant P.  M. 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Everyday English"/Leipzig,   1987</a:t>
            </a:r>
            <a:endParaRPr kumimoji="0" lang="ru-RU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Sivanich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G., </a:t>
            </a:r>
            <a:r>
              <a:rPr kumimoji="0" lang="en-US" sz="160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Popova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N., </a:t>
            </a:r>
            <a:r>
              <a:rPr kumimoji="0" lang="en-US" sz="160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Vessart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O. "Life and Issues in the USA"</a:t>
            </a:r>
            <a:endParaRPr kumimoji="0" lang="ru-RU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Skalkin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V.   L.,   Rubinstein   G.   A.   "Speak   Everyday   English"/ Moscow, </a:t>
            </a:r>
            <a:endParaRPr kumimoji="0" lang="ru-RU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Internet recourses</a:t>
            </a:r>
            <a:endParaRPr kumimoji="0" lang="ru-RU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http//sites.google.com/natbotcheva.ru</a:t>
            </a:r>
            <a:endParaRPr kumimoji="0" lang="ru-RU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2"/>
              </a:rPr>
              <a:t>job.@yandex.ru</a:t>
            </a:r>
            <a:endParaRPr kumimoji="0" lang="ru-RU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Test.gmail.ru</a:t>
            </a:r>
            <a:endParaRPr kumimoji="0" lang="en-US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928662" y="642918"/>
            <a:ext cx="7643866" cy="5214974"/>
          </a:xfrm>
          <a:prstGeom prst="cloudCallout">
            <a:avLst>
              <a:gd name="adj1" fmla="val -54081"/>
              <a:gd name="adj2" fmla="val 60112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rgbClr val="BD039A"/>
                </a:solidFill>
              </a:rPr>
              <a:t>Thank you very much!</a:t>
            </a:r>
          </a:p>
          <a:p>
            <a:pPr algn="ctr"/>
            <a:r>
              <a:rPr lang="en-US" sz="4800" dirty="0" smtClean="0">
                <a:solidFill>
                  <a:srgbClr val="BD039A"/>
                </a:solidFill>
              </a:rPr>
              <a:t>Good luck!</a:t>
            </a:r>
            <a:endParaRPr lang="ru-RU" sz="4800" dirty="0">
              <a:solidFill>
                <a:srgbClr val="BD039A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928802"/>
            <a:ext cx="7233314" cy="195163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To choose a profession  means not only to choose a job, but also to be taken in a certain group of people, to accept its ethical norms, rules, principles, values and lifestyles. 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C:\Documents and Settings\User\Рабочий стол\Новое изображе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00264" cy="1857364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0"/>
            <a:ext cx="2108202" cy="1857364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5072074"/>
            <a:ext cx="1431859" cy="1785926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0"/>
            <a:ext cx="2714612" cy="1857364"/>
          </a:xfrm>
          <a:prstGeom prst="rect">
            <a:avLst/>
          </a:prstGeom>
          <a:noFill/>
        </p:spPr>
      </p:pic>
      <p:pic>
        <p:nvPicPr>
          <p:cNvPr id="1030" name="Picture 6" descr="C:\Documents and Settings\User\Рабочий стол\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3786190"/>
            <a:ext cx="1714480" cy="1785950"/>
          </a:xfrm>
          <a:prstGeom prst="rect">
            <a:avLst/>
          </a:prstGeom>
          <a:noFill/>
        </p:spPr>
      </p:pic>
      <p:pic>
        <p:nvPicPr>
          <p:cNvPr id="1031" name="Picture 7" descr="C:\Documents and Settings\User\Рабочий стол\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26" y="5072074"/>
            <a:ext cx="1785950" cy="1785926"/>
          </a:xfrm>
          <a:prstGeom prst="rect">
            <a:avLst/>
          </a:prstGeom>
          <a:noFill/>
        </p:spPr>
      </p:pic>
      <p:pic>
        <p:nvPicPr>
          <p:cNvPr id="1032" name="Picture 8" descr="C:\Documents and Settings\User\Рабочий стол\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786190"/>
            <a:ext cx="1685898" cy="1928802"/>
          </a:xfrm>
          <a:prstGeom prst="rect">
            <a:avLst/>
          </a:prstGeom>
          <a:noFill/>
        </p:spPr>
      </p:pic>
      <p:pic>
        <p:nvPicPr>
          <p:cNvPr id="1033" name="Picture 9" descr="C:\Documents and Settings\User\Рабочий стол\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57752" y="5072074"/>
            <a:ext cx="1571636" cy="1785926"/>
          </a:xfrm>
          <a:prstGeom prst="rect">
            <a:avLst/>
          </a:prstGeom>
          <a:noFill/>
        </p:spPr>
      </p:pic>
      <p:pic>
        <p:nvPicPr>
          <p:cNvPr id="1034" name="Picture 10" descr="C:\Documents and Settings\User\Рабочий стол\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71934" y="0"/>
            <a:ext cx="2357896" cy="1857364"/>
          </a:xfrm>
          <a:prstGeom prst="rect">
            <a:avLst/>
          </a:prstGeom>
          <a:noFill/>
        </p:spPr>
      </p:pic>
      <p:pic>
        <p:nvPicPr>
          <p:cNvPr id="1036" name="Picture 12" descr="C:\Documents and Settings\User\Рабочий стол\1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14414" y="5072074"/>
            <a:ext cx="1571636" cy="178592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3357562"/>
            <a:ext cx="228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I</a:t>
            </a:r>
            <a:endParaRPr lang="en-US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0"/>
            <a:ext cx="871543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</a:rPr>
              <a:t>I Want to Be</a:t>
            </a:r>
            <a:r>
              <a:rPr lang="en-US" sz="28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/>
            </a:r>
            <a:br>
              <a:rPr lang="en-US" sz="28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Some people often say to m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е</a:t>
            </a: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: </a:t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"Have you decided what you want to b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е</a:t>
            </a: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?" </a:t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I usually answer, "I don't know," </a:t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But it isn't really so. </a:t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I want to win 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а</a:t>
            </a: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n Olympic race, </a:t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I want to see the Earth from space, </a:t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I want to travel to Katmandu </a:t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I want to b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е</a:t>
            </a: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 rich and famous, too. </a:t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I want to b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е</a:t>
            </a: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о</a:t>
            </a: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n Hollywood's screen,</a:t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I want to invent 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а</a:t>
            </a: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 new machine, </a:t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I want to b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е</a:t>
            </a: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 very clever and wise, </a:t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I want to win the Nobel prize,</a:t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But most of all, I want to b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е</a:t>
            </a: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/>
            </a:r>
            <a:br>
              <a:rPr lang="en-US" sz="2800" dirty="0" smtClean="0">
                <a:latin typeface="Arial" pitchFamily="34" charset="0"/>
                <a:ea typeface="Times New Roman" pitchFamily="18" charset="0"/>
              </a:rPr>
            </a:br>
            <a:r>
              <a:rPr lang="en-US" sz="2800" dirty="0" smtClean="0">
                <a:latin typeface="Arial" pitchFamily="34" charset="0"/>
                <a:ea typeface="Times New Roman" pitchFamily="18" charset="0"/>
              </a:rPr>
              <a:t>Healthy and strong, and nice.</a:t>
            </a:r>
            <a:endParaRPr lang="ru-RU" sz="2800" dirty="0"/>
          </a:p>
        </p:txBody>
      </p:sp>
      <p:pic>
        <p:nvPicPr>
          <p:cNvPr id="7" name="Рисунок 6" descr="http://www.agtu.ru/images/ic/images/1.htm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071678"/>
            <a:ext cx="2887619" cy="1902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agtu.ru/images/ic/images/8.htm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772816"/>
            <a:ext cx="5086348" cy="3509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57224" y="642918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n>
                  <a:solidFill>
                    <a:srgbClr val="7030A0"/>
                  </a:solidFill>
                </a:ln>
              </a:rPr>
              <a:t> </a:t>
            </a:r>
            <a:r>
              <a:rPr lang="en-US" sz="3200" b="1" dirty="0" smtClean="0">
                <a:ln>
                  <a:solidFill>
                    <a:srgbClr val="7030A0"/>
                  </a:solidFill>
                </a:ln>
              </a:rPr>
              <a:t>What profession nowadays is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</a:rPr>
              <a:t> </a:t>
            </a:r>
            <a:r>
              <a:rPr lang="en-US" sz="3200" b="1" dirty="0" smtClean="0">
                <a:ln>
                  <a:solidFill>
                    <a:srgbClr val="7030A0"/>
                  </a:solidFill>
                </a:ln>
              </a:rPr>
              <a:t>endangered?</a:t>
            </a:r>
            <a:r>
              <a:rPr lang="en-US" sz="3200" dirty="0" smtClean="0">
                <a:ln>
                  <a:solidFill>
                    <a:srgbClr val="7030A0"/>
                  </a:solidFill>
                </a:ln>
              </a:rPr>
              <a:t> </a:t>
            </a:r>
            <a:endParaRPr lang="ru-RU" sz="3200" dirty="0">
              <a:ln>
                <a:solidFill>
                  <a:srgbClr val="7030A0"/>
                </a:solidFill>
              </a:ln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714488"/>
            <a:ext cx="74295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/>
              <a:t>Which professions </a:t>
            </a:r>
            <a:r>
              <a:rPr lang="en-US" sz="2800" b="1" i="1" dirty="0" smtClean="0"/>
              <a:t>will be </a:t>
            </a:r>
            <a:r>
              <a:rPr lang="en-US" sz="2800" b="1" i="1" dirty="0"/>
              <a:t>in demand in 5-8 years?</a:t>
            </a:r>
            <a:r>
              <a:rPr lang="en-US" sz="2800" dirty="0"/>
              <a:t> </a:t>
            </a:r>
            <a:br>
              <a:rPr lang="en-US" sz="2800" dirty="0"/>
            </a:br>
            <a:r>
              <a:rPr lang="en-US" sz="2400" dirty="0">
                <a:ln>
                  <a:solidFill>
                    <a:srgbClr val="7030A0"/>
                  </a:solidFill>
                </a:ln>
              </a:rPr>
              <a:t>Civil engineers </a:t>
            </a:r>
          </a:p>
          <a:p>
            <a:r>
              <a:rPr lang="en-US" sz="2400" dirty="0" smtClean="0">
                <a:ln>
                  <a:solidFill>
                    <a:srgbClr val="7030A0"/>
                  </a:solidFill>
                </a:ln>
                <a:latin typeface="Arial" pitchFamily="34" charset="0"/>
                <a:cs typeface="Times New Roman" pitchFamily="18" charset="0"/>
              </a:rPr>
              <a:t>Advertising businessmen and tourist agents </a:t>
            </a:r>
            <a:r>
              <a:rPr lang="en-US" sz="2400" dirty="0">
                <a:ln>
                  <a:solidFill>
                    <a:srgbClr val="7030A0"/>
                  </a:solidFill>
                </a:ln>
              </a:rPr>
              <a:t/>
            </a:r>
            <a:br>
              <a:rPr lang="en-US" sz="2400" dirty="0">
                <a:ln>
                  <a:solidFill>
                    <a:srgbClr val="7030A0"/>
                  </a:solidFill>
                </a:ln>
              </a:rPr>
            </a:br>
            <a:r>
              <a:rPr lang="en-US" sz="2400" dirty="0">
                <a:ln>
                  <a:solidFill>
                    <a:srgbClr val="7030A0"/>
                  </a:solidFill>
                </a:ln>
              </a:rPr>
              <a:t>Chemists and </a:t>
            </a:r>
            <a:r>
              <a:rPr lang="en-US" sz="2400" dirty="0" smtClean="0">
                <a:ln>
                  <a:solidFill>
                    <a:srgbClr val="7030A0"/>
                  </a:solidFill>
                </a:ln>
              </a:rPr>
              <a:t>Biotechnologists</a:t>
            </a:r>
          </a:p>
          <a:p>
            <a:r>
              <a:rPr lang="en-US" sz="2400" dirty="0" smtClean="0">
                <a:ln>
                  <a:solidFill>
                    <a:srgbClr val="7030A0"/>
                  </a:solidFill>
                </a:ln>
                <a:latin typeface="Arial" pitchFamily="34" charset="0"/>
                <a:cs typeface="Times New Roman" pitchFamily="18" charset="0"/>
              </a:rPr>
              <a:t>Economist </a:t>
            </a:r>
            <a:r>
              <a:rPr lang="en-US" sz="2400" dirty="0">
                <a:ln>
                  <a:solidFill>
                    <a:srgbClr val="7030A0"/>
                  </a:solidFill>
                </a:ln>
              </a:rPr>
              <a:t/>
            </a:r>
            <a:br>
              <a:rPr lang="en-US" sz="2400" dirty="0">
                <a:ln>
                  <a:solidFill>
                    <a:srgbClr val="7030A0"/>
                  </a:solidFill>
                </a:ln>
              </a:rPr>
            </a:br>
            <a:r>
              <a:rPr lang="en-US" sz="2400" dirty="0" smtClean="0">
                <a:ln>
                  <a:solidFill>
                    <a:srgbClr val="7030A0"/>
                  </a:solidFill>
                </a:ln>
              </a:rPr>
              <a:t>Market managers</a:t>
            </a:r>
            <a:r>
              <a:rPr lang="en-US" sz="2400" dirty="0">
                <a:ln>
                  <a:solidFill>
                    <a:srgbClr val="7030A0"/>
                  </a:solidFill>
                </a:ln>
              </a:rPr>
              <a:t/>
            </a:r>
            <a:br>
              <a:rPr lang="en-US" sz="2400" dirty="0">
                <a:ln>
                  <a:solidFill>
                    <a:srgbClr val="7030A0"/>
                  </a:solidFill>
                </a:ln>
              </a:rPr>
            </a:br>
            <a:r>
              <a:rPr lang="en-US" sz="2400" dirty="0" smtClean="0">
                <a:ln>
                  <a:solidFill>
                    <a:srgbClr val="7030A0"/>
                  </a:solidFill>
                </a:ln>
              </a:rPr>
              <a:t>Programmers </a:t>
            </a:r>
            <a:r>
              <a:rPr lang="en-US" sz="2400" dirty="0">
                <a:ln>
                  <a:solidFill>
                    <a:srgbClr val="7030A0"/>
                  </a:solidFill>
                </a:ln>
              </a:rPr>
              <a:t>and specialists in computer security </a:t>
            </a:r>
            <a:br>
              <a:rPr lang="en-US" sz="2400" dirty="0">
                <a:ln>
                  <a:solidFill>
                    <a:srgbClr val="7030A0"/>
                  </a:solidFill>
                </a:ln>
              </a:rPr>
            </a:br>
            <a:endParaRPr lang="ru-RU" sz="2400" dirty="0">
              <a:ln>
                <a:solidFill>
                  <a:srgbClr val="7030A0"/>
                </a:solidFill>
              </a:ln>
            </a:endParaRPr>
          </a:p>
        </p:txBody>
      </p:sp>
      <p:pic>
        <p:nvPicPr>
          <p:cNvPr id="3" name="Рисунок 6" descr="images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192882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agtu.ru/images/ic/images/9.htm1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214290"/>
            <a:ext cx="1426691" cy="192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agtu.ru/images/ic/images/12.htm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072074"/>
            <a:ext cx="192882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214290"/>
            <a:ext cx="628654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dirty="0" smtClean="0"/>
              <a:t>Criteria of </a:t>
            </a:r>
            <a:r>
              <a:rPr lang="en-US" sz="4000" b="1" i="1" dirty="0"/>
              <a:t>promising career</a:t>
            </a:r>
            <a:r>
              <a:rPr lang="en-US" sz="4000" b="1" i="1" dirty="0" smtClean="0"/>
              <a:t>?</a:t>
            </a:r>
            <a:endParaRPr lang="ru-RU" sz="4000" b="1" i="1" dirty="0" smtClean="0"/>
          </a:p>
          <a:p>
            <a:endParaRPr lang="ru-RU" sz="3200" b="1" i="1" dirty="0" smtClean="0"/>
          </a:p>
          <a:p>
            <a:pPr>
              <a:buFont typeface="Wingdings" pitchFamily="2" charset="2"/>
              <a:buChar char="q"/>
            </a:pPr>
            <a:r>
              <a:rPr lang="en-US" sz="3200" dirty="0" smtClean="0"/>
              <a:t> Good pay </a:t>
            </a:r>
            <a:endParaRPr lang="ru-RU" sz="3200" dirty="0" smtClean="0"/>
          </a:p>
          <a:p>
            <a:pPr>
              <a:buFont typeface="Wingdings" pitchFamily="2" charset="2"/>
              <a:buChar char="q"/>
            </a:pPr>
            <a:r>
              <a:rPr lang="en-US" sz="3200" dirty="0" smtClean="0"/>
              <a:t>Career opportunities</a:t>
            </a:r>
            <a:endParaRPr lang="ru-RU" sz="3200" dirty="0" smtClean="0"/>
          </a:p>
          <a:p>
            <a:pPr>
              <a:buFont typeface="Wingdings" pitchFamily="2" charset="2"/>
              <a:buChar char="q"/>
            </a:pPr>
            <a:r>
              <a:rPr lang="en-US" sz="3200" dirty="0" smtClean="0"/>
              <a:t>Guaranteed </a:t>
            </a:r>
            <a:r>
              <a:rPr lang="en-US" sz="3200" dirty="0"/>
              <a:t>Employment </a:t>
            </a:r>
            <a:br>
              <a:rPr lang="en-US" sz="3200" dirty="0"/>
            </a:br>
            <a:r>
              <a:rPr lang="en-US" sz="3200" dirty="0"/>
              <a:t>  </a:t>
            </a:r>
            <a:br>
              <a:rPr lang="en-US" sz="3200" dirty="0"/>
            </a:br>
            <a:endParaRPr lang="ru-RU" sz="3200" dirty="0"/>
          </a:p>
        </p:txBody>
      </p:sp>
      <p:pic>
        <p:nvPicPr>
          <p:cNvPr id="4" name="Picture 6" descr="Money"/>
          <p:cNvPicPr>
            <a:picLocks noChangeAspect="1" noChangeArrowheads="1"/>
          </p:cNvPicPr>
          <p:nvPr/>
        </p:nvPicPr>
        <p:blipFill>
          <a:blip r:embed="rId2" cstate="print">
            <a:lum bright="3000" contrast="18000"/>
          </a:blip>
          <a:srcRect/>
          <a:stretch>
            <a:fillRect/>
          </a:stretch>
        </p:blipFill>
        <p:spPr bwMode="auto">
          <a:xfrm>
            <a:off x="3419872" y="3284984"/>
            <a:ext cx="235745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agtu.ru/images/ic/images/12.htm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05064"/>
            <a:ext cx="271464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agtu.ru/images/ic/images/3.htm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005064"/>
            <a:ext cx="250033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357298"/>
            <a:ext cx="864399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/>
              <a:t>Three factors that should be considered when choosing a professional </a:t>
            </a:r>
            <a:r>
              <a:rPr lang="en-US" sz="3200" b="1" i="1" dirty="0" smtClean="0"/>
              <a:t>way </a:t>
            </a:r>
            <a:r>
              <a:rPr lang="en-US" sz="3200" b="1" i="1" dirty="0"/>
              <a:t/>
            </a:r>
            <a:br>
              <a:rPr lang="en-US" sz="3200" b="1" i="1" dirty="0"/>
            </a:br>
            <a:r>
              <a:rPr lang="en-US" sz="3200" dirty="0"/>
              <a:t>• </a:t>
            </a:r>
            <a:r>
              <a:rPr lang="en-US" sz="3200" dirty="0">
                <a:ln>
                  <a:solidFill>
                    <a:srgbClr val="C00000"/>
                  </a:solidFill>
                </a:ln>
              </a:rPr>
              <a:t>Objective</a:t>
            </a:r>
            <a:r>
              <a:rPr lang="en-US" sz="3200" dirty="0"/>
              <a:t> - the demand for occupations and professions, labor markets, industries and stages of </a:t>
            </a:r>
            <a:r>
              <a:rPr lang="en-US" sz="3200" dirty="0" smtClean="0"/>
              <a:t>development. 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>
                <a:ln>
                  <a:solidFill>
                    <a:srgbClr val="C00000"/>
                  </a:solidFill>
                </a:ln>
              </a:rPr>
              <a:t>• Subjective </a:t>
            </a:r>
            <a:r>
              <a:rPr lang="en-US" sz="3200" dirty="0"/>
              <a:t>- the ability and personal qualities, interests and motivation, skills. </a:t>
            </a:r>
            <a:br>
              <a:rPr lang="en-US" sz="3200" dirty="0"/>
            </a:br>
            <a:r>
              <a:rPr lang="en-US" sz="3200" dirty="0">
                <a:ln>
                  <a:solidFill>
                    <a:srgbClr val="C00000"/>
                  </a:solidFill>
                </a:ln>
              </a:rPr>
              <a:t>• Situational</a:t>
            </a:r>
            <a:r>
              <a:rPr lang="en-US" sz="3200" dirty="0"/>
              <a:t> - luck, opportunities, communication, </a:t>
            </a:r>
            <a:r>
              <a:rPr lang="en-US" sz="3200" dirty="0" smtClean="0"/>
              <a:t>dating. </a:t>
            </a:r>
            <a:r>
              <a:rPr lang="en-US" sz="3200" dirty="0"/>
              <a:t/>
            </a:r>
            <a:br>
              <a:rPr lang="en-US" sz="3200" dirty="0"/>
            </a:br>
            <a:endParaRPr lang="ru-RU" sz="3200" dirty="0"/>
          </a:p>
        </p:txBody>
      </p:sp>
      <p:pic>
        <p:nvPicPr>
          <p:cNvPr id="3" name="Рисунок 2" descr="http://www.agtu.ru/images/ic/images/7.htm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632"/>
            <a:ext cx="192882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agtu.ru/images/ic/images/7.htm9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5429264"/>
            <a:ext cx="1840389" cy="121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 descr="imagпрes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5214950"/>
            <a:ext cx="1589088" cy="14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agtu.ru/images/ic/images/12.htm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214290"/>
            <a:ext cx="1463761" cy="1037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agtu.ru/images/ic/images/12.htm2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214950"/>
            <a:ext cx="1908604" cy="143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agtu.ru/images/ic/images/13.htm1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2143116"/>
            <a:ext cx="1426691" cy="2162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57158" y="214290"/>
            <a:ext cx="68580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ln>
                  <a:solidFill>
                    <a:srgbClr val="AB158B"/>
                  </a:solidFill>
                </a:ln>
              </a:rPr>
              <a:t>How to avoid common mistakes when choosing a profession?</a:t>
            </a:r>
            <a:r>
              <a:rPr lang="en-US" sz="2000" dirty="0" smtClean="0">
                <a:ln>
                  <a:solidFill>
                    <a:srgbClr val="AB158B"/>
                  </a:solidFill>
                </a:ln>
              </a:rPr>
              <a:t> </a:t>
            </a:r>
            <a:br>
              <a:rPr lang="en-US" sz="2000" dirty="0" smtClean="0">
                <a:ln>
                  <a:solidFill>
                    <a:srgbClr val="AB158B"/>
                  </a:solidFill>
                </a:ln>
              </a:rPr>
            </a:br>
            <a:endParaRPr lang="ru-RU" sz="2000" dirty="0">
              <a:ln>
                <a:solidFill>
                  <a:srgbClr val="AB158B"/>
                </a:solidFill>
              </a:ln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642918"/>
            <a:ext cx="62151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/>
              <a:t>1.  Relation to the choice of profession as a constant.</a:t>
            </a:r>
            <a:r>
              <a:rPr lang="en-US" sz="2000" i="1" dirty="0" smtClean="0"/>
              <a:t> </a:t>
            </a:r>
            <a:endParaRPr lang="ru-RU" sz="2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1071546"/>
            <a:ext cx="60722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2</a:t>
            </a:r>
            <a:r>
              <a:rPr lang="en-US" sz="2000" b="1" i="1" dirty="0" smtClean="0"/>
              <a:t>.  Prevailing views about the prestige of the profession</a:t>
            </a:r>
            <a:r>
              <a:rPr lang="en-US" sz="2000" dirty="0" smtClean="0"/>
              <a:t> 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42910" y="1428736"/>
            <a:ext cx="59293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/>
              <a:t>3.  Choosing a profession under the influence of friends (for the company to keep up). 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2071678"/>
            <a:ext cx="63579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/>
              <a:t>4.  Transfer to a man representative of the profession, the profession itself</a:t>
            </a:r>
            <a:r>
              <a:rPr lang="en-US" sz="2000" dirty="0" smtClean="0"/>
              <a:t> 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2714620"/>
            <a:ext cx="55721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 </a:t>
            </a:r>
            <a:r>
              <a:rPr lang="en-US" sz="2000" b="1" i="1" dirty="0" smtClean="0"/>
              <a:t>5. Prevailing only external passion </a:t>
            </a:r>
            <a:r>
              <a:rPr lang="en-US" sz="2000" dirty="0" smtClean="0"/>
              <a:t> 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71472" y="3071810"/>
            <a:ext cx="70009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/>
              <a:t>6. Identification of the new school subject to the profession or poor differentiation of these concepts 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3786190"/>
            <a:ext cx="63579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/>
              <a:t>7.  Outdated ideas about the nature of work in the sphere of material production</a:t>
            </a:r>
            <a:r>
              <a:rPr lang="en-US" sz="2000" dirty="0" smtClean="0"/>
              <a:t> 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71472" y="4357694"/>
            <a:ext cx="59293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/>
              <a:t>8. Ignorance / underestimation of their physical features, defects, significant in choosing a profession </a:t>
            </a:r>
            <a:endParaRPr lang="ru-RU" sz="2000" dirty="0"/>
          </a:p>
        </p:txBody>
      </p:sp>
      <p:pic>
        <p:nvPicPr>
          <p:cNvPr id="21" name="Рисунок 20" descr="http://www.agtu.ru/images/ic/images/6.htm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5143512"/>
            <a:ext cx="2378160" cy="155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8596" y="285728"/>
            <a:ext cx="8286776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7302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Seven steps to a balanced decision </a:t>
            </a:r>
            <a:b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1. Make a list of suitable jobs </a:t>
            </a:r>
            <a:b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2. Make a list of requirements to choose a profession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•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choose a profession and a future occupation; 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•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choose their profession and life values; 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•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choose their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profession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and life goals; 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•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choose a profession and my today's hot issues; 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•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choose a profession and actual employment of specialty; 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•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desired level of training; 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•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choose a profession and my aptitudes and abilities; 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•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the desired content, nature and conditions of work. 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3. Determine the significance of each requirement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lang="en-US" sz="20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indent="73025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4 Evaluate their compliance with each of the appropriate professions</a:t>
            </a:r>
            <a: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b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en-US" sz="2000" b="1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5. Calculate and analyze the results </a:t>
            </a:r>
            <a: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en-US" sz="2000" b="1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6. Test results</a:t>
            </a:r>
            <a: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b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en-US" sz="2000" b="1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7. Identify key action steps to success</a:t>
            </a:r>
            <a: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b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lang="ru-RU" sz="2000" dirty="0" smtClean="0"/>
          </a:p>
          <a:p>
            <a:pPr marL="0" marR="0" lvl="0" indent="73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4" descr="Gimene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0"/>
            <a:ext cx="2143108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Рисунок 10" descr="Choice_professi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3" y="4524381"/>
            <a:ext cx="2643177" cy="233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554</Words>
  <Application>Microsoft Office PowerPoint</Application>
  <PresentationFormat>Экран (4:3)</PresentationFormat>
  <Paragraphs>60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To choose a profession  means not only to choose a job, but also to be taken in a certain group of people, to accept its ethical norms, rules, principles, values and lifestyles.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47</cp:revision>
  <dcterms:created xsi:type="dcterms:W3CDTF">2010-03-08T05:07:14Z</dcterms:created>
  <dcterms:modified xsi:type="dcterms:W3CDTF">2011-02-22T06:33:26Z</dcterms:modified>
</cp:coreProperties>
</file>